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73" r:id="rId7"/>
    <p:sldId id="286" r:id="rId8"/>
    <p:sldId id="274" r:id="rId9"/>
    <p:sldId id="275" r:id="rId10"/>
    <p:sldId id="276" r:id="rId11"/>
    <p:sldId id="268" r:id="rId12"/>
    <p:sldId id="278" r:id="rId13"/>
    <p:sldId id="281" r:id="rId14"/>
    <p:sldId id="283" r:id="rId15"/>
    <p:sldId id="279" r:id="rId16"/>
    <p:sldId id="287" r:id="rId17"/>
    <p:sldId id="271" r:id="rId18"/>
    <p:sldId id="272" r:id="rId19"/>
    <p:sldId id="263" r:id="rId20"/>
    <p:sldId id="26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 Taft" initials="DT" lastIdx="2" clrIdx="0">
    <p:extLst>
      <p:ext uri="{19B8F6BF-5375-455C-9EA6-DF929625EA0E}">
        <p15:presenceInfo xmlns:p15="http://schemas.microsoft.com/office/powerpoint/2012/main" userId="S-1-5-21-2562226130-2836024751-591005552-498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232" autoAdjust="0"/>
    <p:restoredTop sz="94660"/>
  </p:normalViewPr>
  <p:slideViewPr>
    <p:cSldViewPr snapToGrid="0">
      <p:cViewPr varScale="1">
        <p:scale>
          <a:sx n="116" d="100"/>
          <a:sy n="116" d="100"/>
        </p:scale>
        <p:origin x="100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3685F5-CE5E-40ED-8770-7DD6BBF2902E}" type="datetimeFigureOut">
              <a:rPr lang="en-US" smtClean="0"/>
              <a:t>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7BEF5E-CD26-4BC9-9355-029657850FF2}" type="slidenum">
              <a:rPr lang="en-US" smtClean="0"/>
              <a:t>‹#›</a:t>
            </a:fld>
            <a:endParaRPr lang="en-US"/>
          </a:p>
        </p:txBody>
      </p:sp>
    </p:spTree>
    <p:extLst>
      <p:ext uri="{BB962C8B-B14F-4D97-AF65-F5344CB8AC3E}">
        <p14:creationId xmlns:p14="http://schemas.microsoft.com/office/powerpoint/2010/main" val="3196928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3685F5-CE5E-40ED-8770-7DD6BBF2902E}" type="datetimeFigureOut">
              <a:rPr lang="en-US" smtClean="0"/>
              <a:t>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7BEF5E-CD26-4BC9-9355-029657850FF2}" type="slidenum">
              <a:rPr lang="en-US" smtClean="0"/>
              <a:t>‹#›</a:t>
            </a:fld>
            <a:endParaRPr lang="en-US"/>
          </a:p>
        </p:txBody>
      </p:sp>
    </p:spTree>
    <p:extLst>
      <p:ext uri="{BB962C8B-B14F-4D97-AF65-F5344CB8AC3E}">
        <p14:creationId xmlns:p14="http://schemas.microsoft.com/office/powerpoint/2010/main" val="3756473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3685F5-CE5E-40ED-8770-7DD6BBF2902E}" type="datetimeFigureOut">
              <a:rPr lang="en-US" smtClean="0"/>
              <a:t>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7BEF5E-CD26-4BC9-9355-029657850FF2}" type="slidenum">
              <a:rPr lang="en-US" smtClean="0"/>
              <a:t>‹#›</a:t>
            </a:fld>
            <a:endParaRPr lang="en-US"/>
          </a:p>
        </p:txBody>
      </p:sp>
    </p:spTree>
    <p:extLst>
      <p:ext uri="{BB962C8B-B14F-4D97-AF65-F5344CB8AC3E}">
        <p14:creationId xmlns:p14="http://schemas.microsoft.com/office/powerpoint/2010/main" val="1048440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3685F5-CE5E-40ED-8770-7DD6BBF2902E}" type="datetimeFigureOut">
              <a:rPr lang="en-US" smtClean="0"/>
              <a:t>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7BEF5E-CD26-4BC9-9355-029657850FF2}" type="slidenum">
              <a:rPr lang="en-US" smtClean="0"/>
              <a:t>‹#›</a:t>
            </a:fld>
            <a:endParaRPr lang="en-US"/>
          </a:p>
        </p:txBody>
      </p:sp>
    </p:spTree>
    <p:extLst>
      <p:ext uri="{BB962C8B-B14F-4D97-AF65-F5344CB8AC3E}">
        <p14:creationId xmlns:p14="http://schemas.microsoft.com/office/powerpoint/2010/main" val="3164597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3685F5-CE5E-40ED-8770-7DD6BBF2902E}" type="datetimeFigureOut">
              <a:rPr lang="en-US" smtClean="0"/>
              <a:t>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7BEF5E-CD26-4BC9-9355-029657850FF2}" type="slidenum">
              <a:rPr lang="en-US" smtClean="0"/>
              <a:t>‹#›</a:t>
            </a:fld>
            <a:endParaRPr lang="en-US"/>
          </a:p>
        </p:txBody>
      </p:sp>
    </p:spTree>
    <p:extLst>
      <p:ext uri="{BB962C8B-B14F-4D97-AF65-F5344CB8AC3E}">
        <p14:creationId xmlns:p14="http://schemas.microsoft.com/office/powerpoint/2010/main" val="2396700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3685F5-CE5E-40ED-8770-7DD6BBF2902E}" type="datetimeFigureOut">
              <a:rPr lang="en-US" smtClean="0"/>
              <a:t>2/14/2019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7BEF5E-CD26-4BC9-9355-029657850FF2}" type="slidenum">
              <a:rPr lang="en-US" smtClean="0"/>
              <a:t>‹#›</a:t>
            </a:fld>
            <a:endParaRPr lang="en-US"/>
          </a:p>
        </p:txBody>
      </p:sp>
    </p:spTree>
    <p:extLst>
      <p:ext uri="{BB962C8B-B14F-4D97-AF65-F5344CB8AC3E}">
        <p14:creationId xmlns:p14="http://schemas.microsoft.com/office/powerpoint/2010/main" val="2932838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3685F5-CE5E-40ED-8770-7DD6BBF2902E}" type="datetimeFigureOut">
              <a:rPr lang="en-US" smtClean="0"/>
              <a:t>2/14/2019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7BEF5E-CD26-4BC9-9355-029657850FF2}" type="slidenum">
              <a:rPr lang="en-US" smtClean="0"/>
              <a:t>‹#›</a:t>
            </a:fld>
            <a:endParaRPr lang="en-US"/>
          </a:p>
        </p:txBody>
      </p:sp>
    </p:spTree>
    <p:extLst>
      <p:ext uri="{BB962C8B-B14F-4D97-AF65-F5344CB8AC3E}">
        <p14:creationId xmlns:p14="http://schemas.microsoft.com/office/powerpoint/2010/main" val="3221729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3685F5-CE5E-40ED-8770-7DD6BBF2902E}" type="datetimeFigureOut">
              <a:rPr lang="en-US" smtClean="0"/>
              <a:t>2/14/2019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7BEF5E-CD26-4BC9-9355-029657850FF2}" type="slidenum">
              <a:rPr lang="en-US" smtClean="0"/>
              <a:t>‹#›</a:t>
            </a:fld>
            <a:endParaRPr lang="en-US"/>
          </a:p>
        </p:txBody>
      </p:sp>
    </p:spTree>
    <p:extLst>
      <p:ext uri="{BB962C8B-B14F-4D97-AF65-F5344CB8AC3E}">
        <p14:creationId xmlns:p14="http://schemas.microsoft.com/office/powerpoint/2010/main" val="4225701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3685F5-CE5E-40ED-8770-7DD6BBF2902E}" type="datetimeFigureOut">
              <a:rPr lang="en-US" smtClean="0"/>
              <a:t>2/14/2019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7BEF5E-CD26-4BC9-9355-029657850FF2}" type="slidenum">
              <a:rPr lang="en-US" smtClean="0"/>
              <a:t>‹#›</a:t>
            </a:fld>
            <a:endParaRPr lang="en-US"/>
          </a:p>
        </p:txBody>
      </p:sp>
    </p:spTree>
    <p:extLst>
      <p:ext uri="{BB962C8B-B14F-4D97-AF65-F5344CB8AC3E}">
        <p14:creationId xmlns:p14="http://schemas.microsoft.com/office/powerpoint/2010/main" val="3892120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3685F5-CE5E-40ED-8770-7DD6BBF2902E}" type="datetimeFigureOut">
              <a:rPr lang="en-US" smtClean="0"/>
              <a:t>2/14/2019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7BEF5E-CD26-4BC9-9355-029657850FF2}" type="slidenum">
              <a:rPr lang="en-US" smtClean="0"/>
              <a:t>‹#›</a:t>
            </a:fld>
            <a:endParaRPr lang="en-US"/>
          </a:p>
        </p:txBody>
      </p:sp>
    </p:spTree>
    <p:extLst>
      <p:ext uri="{BB962C8B-B14F-4D97-AF65-F5344CB8AC3E}">
        <p14:creationId xmlns:p14="http://schemas.microsoft.com/office/powerpoint/2010/main" val="55539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3685F5-CE5E-40ED-8770-7DD6BBF2902E}" type="datetimeFigureOut">
              <a:rPr lang="en-US" smtClean="0"/>
              <a:t>2/14/2019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7BEF5E-CD26-4BC9-9355-029657850FF2}" type="slidenum">
              <a:rPr lang="en-US" smtClean="0"/>
              <a:t>‹#›</a:t>
            </a:fld>
            <a:endParaRPr lang="en-US"/>
          </a:p>
        </p:txBody>
      </p:sp>
    </p:spTree>
    <p:extLst>
      <p:ext uri="{BB962C8B-B14F-4D97-AF65-F5344CB8AC3E}">
        <p14:creationId xmlns:p14="http://schemas.microsoft.com/office/powerpoint/2010/main" val="1989841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685F5-CE5E-40ED-8770-7DD6BBF2902E}" type="datetimeFigureOut">
              <a:rPr lang="en-US" smtClean="0"/>
              <a:t>2/14/2019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7BEF5E-CD26-4BC9-9355-029657850FF2}" type="slidenum">
              <a:rPr lang="en-US" smtClean="0"/>
              <a:t>‹#›</a:t>
            </a:fld>
            <a:endParaRPr lang="en-US"/>
          </a:p>
        </p:txBody>
      </p:sp>
    </p:spTree>
    <p:extLst>
      <p:ext uri="{BB962C8B-B14F-4D97-AF65-F5344CB8AC3E}">
        <p14:creationId xmlns:p14="http://schemas.microsoft.com/office/powerpoint/2010/main" val="3306393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Welcome to Online </a:t>
            </a:r>
            <a:br>
              <a:rPr lang="en-US" dirty="0" smtClean="0"/>
            </a:br>
            <a:r>
              <a:rPr lang="en-US" dirty="0" smtClean="0"/>
              <a:t>Course Selection</a:t>
            </a:r>
            <a:endParaRPr lang="en-US" dirty="0"/>
          </a:p>
        </p:txBody>
      </p:sp>
      <p:sp>
        <p:nvSpPr>
          <p:cNvPr id="3" name="Subtitle 2"/>
          <p:cNvSpPr>
            <a:spLocks noGrp="1"/>
          </p:cNvSpPr>
          <p:nvPr>
            <p:ph type="subTitle" idx="1"/>
          </p:nvPr>
        </p:nvSpPr>
        <p:spPr/>
        <p:txBody>
          <a:bodyPr/>
          <a:lstStyle/>
          <a:p>
            <a:r>
              <a:rPr lang="en-US" dirty="0" smtClean="0"/>
              <a:t>You will need your </a:t>
            </a:r>
            <a:r>
              <a:rPr lang="en-US" dirty="0" err="1" smtClean="0"/>
              <a:t>MyEd</a:t>
            </a:r>
            <a:r>
              <a:rPr lang="en-US" dirty="0" smtClean="0"/>
              <a:t> Portal login information</a:t>
            </a:r>
            <a:endParaRPr lang="en-US" dirty="0"/>
          </a:p>
        </p:txBody>
      </p:sp>
    </p:spTree>
    <p:extLst>
      <p:ext uri="{BB962C8B-B14F-4D97-AF65-F5344CB8AC3E}">
        <p14:creationId xmlns:p14="http://schemas.microsoft.com/office/powerpoint/2010/main" val="4211215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05548" y="910876"/>
            <a:ext cx="10886452" cy="4122443"/>
          </a:xfrm>
          <a:prstGeom prst="rect">
            <a:avLst/>
          </a:prstGeom>
        </p:spPr>
      </p:pic>
      <p:sp>
        <p:nvSpPr>
          <p:cNvPr id="3" name="TextBox 2"/>
          <p:cNvSpPr txBox="1"/>
          <p:nvPr/>
        </p:nvSpPr>
        <p:spPr>
          <a:xfrm>
            <a:off x="7385065" y="3459115"/>
            <a:ext cx="4132053" cy="1200329"/>
          </a:xfrm>
          <a:prstGeom prst="rect">
            <a:avLst/>
          </a:prstGeom>
          <a:noFill/>
          <a:ln w="57150">
            <a:solidFill>
              <a:srgbClr val="FF0000"/>
            </a:solidFill>
          </a:ln>
        </p:spPr>
        <p:txBody>
          <a:bodyPr wrap="square" rtlCol="0">
            <a:spAutoFit/>
          </a:bodyPr>
          <a:lstStyle/>
          <a:p>
            <a:r>
              <a:rPr lang="en-US" b="1" dirty="0" smtClean="0">
                <a:solidFill>
                  <a:srgbClr val="FF0000"/>
                </a:solidFill>
              </a:rPr>
              <a:t>Grade 11 students need to take at least one English Language </a:t>
            </a:r>
            <a:r>
              <a:rPr lang="en-US" b="1" dirty="0" smtClean="0">
                <a:solidFill>
                  <a:srgbClr val="FF0000"/>
                </a:solidFill>
              </a:rPr>
              <a:t>Arts </a:t>
            </a:r>
            <a:r>
              <a:rPr lang="en-US" b="1" dirty="0" smtClean="0">
                <a:solidFill>
                  <a:srgbClr val="FF0000"/>
                </a:solidFill>
              </a:rPr>
              <a:t>11 course. Please review the descriptions in the course book.</a:t>
            </a:r>
            <a:endParaRPr lang="en-US" b="1" dirty="0">
              <a:solidFill>
                <a:srgbClr val="FF0000"/>
              </a:solidFill>
            </a:endParaRPr>
          </a:p>
        </p:txBody>
      </p:sp>
      <p:sp>
        <p:nvSpPr>
          <p:cNvPr id="4" name="Up Arrow 3"/>
          <p:cNvSpPr/>
          <p:nvPr/>
        </p:nvSpPr>
        <p:spPr>
          <a:xfrm rot="3879731">
            <a:off x="164976" y="3349750"/>
            <a:ext cx="1593112" cy="954830"/>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Click to select</a:t>
            </a:r>
            <a:endParaRPr lang="en-US"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961532" y="4900736"/>
            <a:ext cx="5923005" cy="923330"/>
          </a:xfrm>
          <a:prstGeom prst="rect">
            <a:avLst/>
          </a:prstGeom>
          <a:ln w="57150">
            <a:solidFill>
              <a:srgbClr val="FF0000"/>
            </a:solidFill>
          </a:ln>
        </p:spPr>
        <p:txBody>
          <a:bodyPr wrap="square">
            <a:spAutoFit/>
          </a:bodyPr>
          <a:lstStyle/>
          <a:p>
            <a:r>
              <a:rPr lang="en-US" b="1" dirty="0">
                <a:solidFill>
                  <a:srgbClr val="FF0000"/>
                </a:solidFill>
              </a:rPr>
              <a:t>Students click the box in the left column to select a course followed by the ok button.  Remember to click the Post button at the bottom left!</a:t>
            </a:r>
            <a:endParaRPr lang="en-US" b="1" dirty="0">
              <a:solidFill>
                <a:srgbClr val="FF0000"/>
              </a:solidFill>
            </a:endParaRPr>
          </a:p>
        </p:txBody>
      </p:sp>
    </p:spTree>
    <p:extLst>
      <p:ext uri="{BB962C8B-B14F-4D97-AF65-F5344CB8AC3E}">
        <p14:creationId xmlns:p14="http://schemas.microsoft.com/office/powerpoint/2010/main" val="21256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1437" y="-409575"/>
            <a:ext cx="12049125" cy="7677150"/>
          </a:xfrm>
          <a:prstGeom prst="rect">
            <a:avLst/>
          </a:prstGeom>
        </p:spPr>
      </p:pic>
      <p:sp>
        <p:nvSpPr>
          <p:cNvPr id="4" name="Right Arrow 3"/>
          <p:cNvSpPr/>
          <p:nvPr/>
        </p:nvSpPr>
        <p:spPr>
          <a:xfrm>
            <a:off x="534838" y="0"/>
            <a:ext cx="5719313" cy="213072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This red banner indicates a mistake. </a:t>
            </a:r>
            <a:endParaRPr lang="en-US" dirty="0">
              <a:ln w="0"/>
              <a:solidFill>
                <a:schemeClr val="tx1"/>
              </a:solidFill>
              <a:effectLst>
                <a:outerShdw blurRad="38100" dist="19050" dir="2700000" algn="tl" rotWithShape="0">
                  <a:schemeClr val="dk1">
                    <a:alpha val="40000"/>
                  </a:schemeClr>
                </a:outerShdw>
              </a:effectLst>
            </a:endParaRPr>
          </a:p>
        </p:txBody>
      </p:sp>
      <p:sp>
        <p:nvSpPr>
          <p:cNvPr id="5" name="TextBox 4"/>
          <p:cNvSpPr txBox="1"/>
          <p:nvPr/>
        </p:nvSpPr>
        <p:spPr>
          <a:xfrm>
            <a:off x="2035834" y="2881223"/>
            <a:ext cx="4494362" cy="1015663"/>
          </a:xfrm>
          <a:prstGeom prst="rect">
            <a:avLst/>
          </a:prstGeom>
          <a:solidFill>
            <a:srgbClr val="FFFF00"/>
          </a:solidFill>
        </p:spPr>
        <p:txBody>
          <a:bodyPr wrap="square" rtlCol="0">
            <a:spAutoFit/>
          </a:bodyPr>
          <a:lstStyle/>
          <a:p>
            <a:r>
              <a:rPr lang="en-US" sz="2000" b="1" dirty="0" smtClean="0">
                <a:solidFill>
                  <a:srgbClr val="FF0000"/>
                </a:solidFill>
              </a:rPr>
              <a:t>The red banner indicates a mistake when trying to post while a green banner indicates success!</a:t>
            </a:r>
            <a:endParaRPr lang="en-US" sz="2000" b="1" dirty="0">
              <a:solidFill>
                <a:srgbClr val="FF0000"/>
              </a:solidFill>
            </a:endParaRPr>
          </a:p>
        </p:txBody>
      </p:sp>
    </p:spTree>
    <p:extLst>
      <p:ext uri="{BB962C8B-B14F-4D97-AF65-F5344CB8AC3E}">
        <p14:creationId xmlns:p14="http://schemas.microsoft.com/office/powerpoint/2010/main" val="29320678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35558" y="368717"/>
            <a:ext cx="12613306" cy="5649313"/>
          </a:xfrm>
          <a:prstGeom prst="rect">
            <a:avLst/>
          </a:prstGeom>
        </p:spPr>
      </p:pic>
      <p:sp>
        <p:nvSpPr>
          <p:cNvPr id="6" name="Rectangle 5"/>
          <p:cNvSpPr/>
          <p:nvPr/>
        </p:nvSpPr>
        <p:spPr>
          <a:xfrm>
            <a:off x="7093789" y="5556365"/>
            <a:ext cx="5871713" cy="646331"/>
          </a:xfrm>
          <a:prstGeom prst="rect">
            <a:avLst/>
          </a:prstGeom>
          <a:ln w="57150">
            <a:solidFill>
              <a:srgbClr val="FF0000"/>
            </a:solidFill>
          </a:ln>
        </p:spPr>
        <p:txBody>
          <a:bodyPr wrap="square">
            <a:spAutoFit/>
          </a:bodyPr>
          <a:lstStyle/>
          <a:p>
            <a:r>
              <a:rPr lang="en-US" b="1" dirty="0">
                <a:solidFill>
                  <a:srgbClr val="FF0000"/>
                </a:solidFill>
              </a:rPr>
              <a:t>Grade 11 students need to take at least one </a:t>
            </a:r>
            <a:r>
              <a:rPr lang="en-US" b="1" dirty="0" smtClean="0">
                <a:solidFill>
                  <a:srgbClr val="FF0000"/>
                </a:solidFill>
              </a:rPr>
              <a:t>math 11 course</a:t>
            </a:r>
            <a:r>
              <a:rPr lang="en-US" b="1" dirty="0">
                <a:solidFill>
                  <a:srgbClr val="FF0000"/>
                </a:solidFill>
              </a:rPr>
              <a:t>. Please review the descriptions in the course book.</a:t>
            </a:r>
          </a:p>
        </p:txBody>
      </p:sp>
    </p:spTree>
    <p:extLst>
      <p:ext uri="{BB962C8B-B14F-4D97-AF65-F5344CB8AC3E}">
        <p14:creationId xmlns:p14="http://schemas.microsoft.com/office/powerpoint/2010/main" val="2206228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4428" y="1155849"/>
            <a:ext cx="10439400" cy="4391025"/>
          </a:xfrm>
          <a:prstGeom prst="rect">
            <a:avLst/>
          </a:prstGeom>
        </p:spPr>
      </p:pic>
      <p:sp>
        <p:nvSpPr>
          <p:cNvPr id="3" name="Rectangle 2"/>
          <p:cNvSpPr/>
          <p:nvPr/>
        </p:nvSpPr>
        <p:spPr>
          <a:xfrm>
            <a:off x="2668438" y="5693759"/>
            <a:ext cx="6096000" cy="646331"/>
          </a:xfrm>
          <a:prstGeom prst="rect">
            <a:avLst/>
          </a:prstGeom>
          <a:ln w="57150">
            <a:solidFill>
              <a:srgbClr val="FF0000"/>
            </a:solidFill>
          </a:ln>
        </p:spPr>
        <p:txBody>
          <a:bodyPr>
            <a:spAutoFit/>
          </a:bodyPr>
          <a:lstStyle/>
          <a:p>
            <a:r>
              <a:rPr lang="en-US" b="1" dirty="0">
                <a:solidFill>
                  <a:srgbClr val="FF0000"/>
                </a:solidFill>
              </a:rPr>
              <a:t>Grade 11 students need to take at least one </a:t>
            </a:r>
            <a:r>
              <a:rPr lang="en-US" b="1" dirty="0" smtClean="0">
                <a:solidFill>
                  <a:srgbClr val="FF0000"/>
                </a:solidFill>
              </a:rPr>
              <a:t>science 11 </a:t>
            </a:r>
            <a:r>
              <a:rPr lang="en-US" b="1" dirty="0">
                <a:solidFill>
                  <a:srgbClr val="FF0000"/>
                </a:solidFill>
              </a:rPr>
              <a:t>course. Please review the descriptions in the course book.</a:t>
            </a:r>
          </a:p>
        </p:txBody>
      </p:sp>
    </p:spTree>
    <p:extLst>
      <p:ext uri="{BB962C8B-B14F-4D97-AF65-F5344CB8AC3E}">
        <p14:creationId xmlns:p14="http://schemas.microsoft.com/office/powerpoint/2010/main" val="2436504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1232" y="108010"/>
            <a:ext cx="11969870" cy="6982424"/>
          </a:xfrm>
          <a:prstGeom prst="rect">
            <a:avLst/>
          </a:prstGeom>
        </p:spPr>
      </p:pic>
      <p:sp>
        <p:nvSpPr>
          <p:cNvPr id="3" name="Rectangle 2"/>
          <p:cNvSpPr/>
          <p:nvPr/>
        </p:nvSpPr>
        <p:spPr>
          <a:xfrm>
            <a:off x="3018167" y="6211669"/>
            <a:ext cx="6096000" cy="646331"/>
          </a:xfrm>
          <a:prstGeom prst="rect">
            <a:avLst/>
          </a:prstGeom>
          <a:ln w="57150">
            <a:solidFill>
              <a:srgbClr val="FF0000"/>
            </a:solidFill>
          </a:ln>
        </p:spPr>
        <p:txBody>
          <a:bodyPr>
            <a:spAutoFit/>
          </a:bodyPr>
          <a:lstStyle/>
          <a:p>
            <a:r>
              <a:rPr lang="en-US" b="1" dirty="0">
                <a:solidFill>
                  <a:srgbClr val="FF0000"/>
                </a:solidFill>
              </a:rPr>
              <a:t>Grade 11 students need to take at least one </a:t>
            </a:r>
            <a:r>
              <a:rPr lang="en-US" b="1" dirty="0" smtClean="0">
                <a:solidFill>
                  <a:srgbClr val="FF0000"/>
                </a:solidFill>
              </a:rPr>
              <a:t>social studies </a:t>
            </a:r>
            <a:r>
              <a:rPr lang="en-US" b="1" dirty="0">
                <a:solidFill>
                  <a:srgbClr val="FF0000"/>
                </a:solidFill>
              </a:rPr>
              <a:t>11 course. Please review the descriptions in the course book.</a:t>
            </a:r>
          </a:p>
        </p:txBody>
      </p:sp>
    </p:spTree>
    <p:extLst>
      <p:ext uri="{BB962C8B-B14F-4D97-AF65-F5344CB8AC3E}">
        <p14:creationId xmlns:p14="http://schemas.microsoft.com/office/powerpoint/2010/main" val="1733572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7843" y="0"/>
            <a:ext cx="10296525" cy="5934075"/>
          </a:xfrm>
          <a:prstGeom prst="rect">
            <a:avLst/>
          </a:prstGeom>
        </p:spPr>
      </p:pic>
      <p:sp>
        <p:nvSpPr>
          <p:cNvPr id="3" name="TextBox 2"/>
          <p:cNvSpPr txBox="1"/>
          <p:nvPr/>
        </p:nvSpPr>
        <p:spPr>
          <a:xfrm>
            <a:off x="2053087" y="6029864"/>
            <a:ext cx="7565366" cy="646331"/>
          </a:xfrm>
          <a:prstGeom prst="rect">
            <a:avLst/>
          </a:prstGeom>
          <a:noFill/>
          <a:ln w="57150">
            <a:solidFill>
              <a:srgbClr val="FF0000"/>
            </a:solidFill>
          </a:ln>
        </p:spPr>
        <p:txBody>
          <a:bodyPr wrap="square" rtlCol="0">
            <a:spAutoFit/>
          </a:bodyPr>
          <a:lstStyle/>
          <a:p>
            <a:r>
              <a:rPr lang="en-US" b="1" dirty="0" smtClean="0">
                <a:solidFill>
                  <a:srgbClr val="FF0000"/>
                </a:solidFill>
              </a:rPr>
              <a:t>Students work your way through the course selection buttons.  FI students only pick three more courses for a total of eight primary courses.</a:t>
            </a:r>
            <a:endParaRPr lang="en-US" b="1" dirty="0">
              <a:solidFill>
                <a:srgbClr val="FF0000"/>
              </a:solidFill>
            </a:endParaRPr>
          </a:p>
        </p:txBody>
      </p:sp>
    </p:spTree>
    <p:extLst>
      <p:ext uri="{BB962C8B-B14F-4D97-AF65-F5344CB8AC3E}">
        <p14:creationId xmlns:p14="http://schemas.microsoft.com/office/powerpoint/2010/main" val="1050079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7855" y="83748"/>
            <a:ext cx="9477375" cy="5448300"/>
          </a:xfrm>
          <a:prstGeom prst="rect">
            <a:avLst/>
          </a:prstGeom>
        </p:spPr>
      </p:pic>
      <p:sp>
        <p:nvSpPr>
          <p:cNvPr id="4" name="TextBox 3"/>
          <p:cNvSpPr txBox="1"/>
          <p:nvPr/>
        </p:nvSpPr>
        <p:spPr>
          <a:xfrm>
            <a:off x="1699404" y="5684808"/>
            <a:ext cx="8134709" cy="923330"/>
          </a:xfrm>
          <a:prstGeom prst="rect">
            <a:avLst/>
          </a:prstGeom>
          <a:noFill/>
          <a:ln w="57150">
            <a:solidFill>
              <a:srgbClr val="FF0000"/>
            </a:solidFill>
          </a:ln>
        </p:spPr>
        <p:txBody>
          <a:bodyPr wrap="square" rtlCol="0">
            <a:spAutoFit/>
          </a:bodyPr>
          <a:lstStyle/>
          <a:p>
            <a:r>
              <a:rPr lang="en-US" b="1" dirty="0" smtClean="0">
                <a:solidFill>
                  <a:srgbClr val="FF0000"/>
                </a:solidFill>
              </a:rPr>
              <a:t>The timetable is built based on student request.  It is therefore very important to choose courses carefully as changing requests after the timetable is built is extremely limited.</a:t>
            </a:r>
            <a:endParaRPr lang="en-US" b="1" dirty="0">
              <a:solidFill>
                <a:srgbClr val="FF0000"/>
              </a:solidFill>
            </a:endParaRPr>
          </a:p>
        </p:txBody>
      </p:sp>
    </p:spTree>
    <p:extLst>
      <p:ext uri="{BB962C8B-B14F-4D97-AF65-F5344CB8AC3E}">
        <p14:creationId xmlns:p14="http://schemas.microsoft.com/office/powerpoint/2010/main" val="244740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8384" y="0"/>
            <a:ext cx="11394926" cy="5131619"/>
          </a:xfrm>
          <a:prstGeom prst="rect">
            <a:avLst/>
          </a:prstGeom>
        </p:spPr>
      </p:pic>
      <p:sp>
        <p:nvSpPr>
          <p:cNvPr id="3" name="Left Arrow 2"/>
          <p:cNvSpPr/>
          <p:nvPr/>
        </p:nvSpPr>
        <p:spPr>
          <a:xfrm>
            <a:off x="3080705" y="1886550"/>
            <a:ext cx="2637323" cy="596767"/>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Toggle here</a:t>
            </a:r>
            <a:endParaRPr lang="en-US" dirty="0">
              <a:ln w="0"/>
              <a:solidFill>
                <a:schemeClr val="tx1"/>
              </a:solidFill>
              <a:effectLst>
                <a:outerShdw blurRad="38100" dist="19050" dir="2700000" algn="tl" rotWithShape="0">
                  <a:schemeClr val="dk1">
                    <a:alpha val="40000"/>
                  </a:schemeClr>
                </a:outerShdw>
              </a:effectLst>
            </a:endParaRPr>
          </a:p>
        </p:txBody>
      </p:sp>
      <p:sp>
        <p:nvSpPr>
          <p:cNvPr id="5" name="Right Arrow 4"/>
          <p:cNvSpPr/>
          <p:nvPr/>
        </p:nvSpPr>
        <p:spPr>
          <a:xfrm>
            <a:off x="7421078" y="1828800"/>
            <a:ext cx="2752825" cy="712269"/>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Check number here</a:t>
            </a:r>
            <a:endParaRPr lang="en-US" dirty="0">
              <a:ln w="0"/>
              <a:solidFill>
                <a:schemeClr val="tx1"/>
              </a:solidFill>
              <a:effectLst>
                <a:outerShdw blurRad="38100" dist="19050" dir="2700000" algn="tl" rotWithShape="0">
                  <a:schemeClr val="dk1">
                    <a:alpha val="40000"/>
                  </a:schemeClr>
                </a:outerShdw>
              </a:effectLst>
            </a:endParaRPr>
          </a:p>
        </p:txBody>
      </p:sp>
      <p:sp>
        <p:nvSpPr>
          <p:cNvPr id="4" name="TextBox 3"/>
          <p:cNvSpPr txBox="1"/>
          <p:nvPr/>
        </p:nvSpPr>
        <p:spPr>
          <a:xfrm>
            <a:off x="1500996" y="5262113"/>
            <a:ext cx="5745193" cy="1200329"/>
          </a:xfrm>
          <a:prstGeom prst="rect">
            <a:avLst/>
          </a:prstGeom>
          <a:noFill/>
          <a:ln w="57150">
            <a:solidFill>
              <a:srgbClr val="FF0000"/>
            </a:solidFill>
          </a:ln>
        </p:spPr>
        <p:txBody>
          <a:bodyPr wrap="square" rtlCol="0">
            <a:spAutoFit/>
          </a:bodyPr>
          <a:lstStyle/>
          <a:p>
            <a:r>
              <a:rPr lang="en-US" b="1" dirty="0" smtClean="0">
                <a:solidFill>
                  <a:srgbClr val="FF0000"/>
                </a:solidFill>
              </a:rPr>
              <a:t>Students are asked to select three alternate electives and to rank them in order of priority.  Students should toggle through all of the courses to ensure that they are making  the correct selection for themselves.</a:t>
            </a:r>
            <a:endParaRPr lang="en-US" b="1" dirty="0">
              <a:solidFill>
                <a:srgbClr val="FF0000"/>
              </a:solidFill>
            </a:endParaRPr>
          </a:p>
        </p:txBody>
      </p:sp>
    </p:spTree>
    <p:extLst>
      <p:ext uri="{BB962C8B-B14F-4D97-AF65-F5344CB8AC3E}">
        <p14:creationId xmlns:p14="http://schemas.microsoft.com/office/powerpoint/2010/main" val="37188107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4538" y="521391"/>
            <a:ext cx="12044714" cy="5428888"/>
          </a:xfrm>
          <a:prstGeom prst="rect">
            <a:avLst/>
          </a:prstGeom>
        </p:spPr>
      </p:pic>
      <p:sp>
        <p:nvSpPr>
          <p:cNvPr id="3" name="TextBox 2"/>
          <p:cNvSpPr txBox="1"/>
          <p:nvPr/>
        </p:nvSpPr>
        <p:spPr>
          <a:xfrm>
            <a:off x="446393" y="6096022"/>
            <a:ext cx="11030551" cy="369332"/>
          </a:xfrm>
          <a:prstGeom prst="rect">
            <a:avLst/>
          </a:prstGeom>
          <a:noFill/>
          <a:ln w="57150">
            <a:solidFill>
              <a:srgbClr val="FF0000"/>
            </a:solidFill>
          </a:ln>
        </p:spPr>
        <p:txBody>
          <a:bodyPr wrap="square" rtlCol="0">
            <a:spAutoFit/>
          </a:bodyPr>
          <a:lstStyle/>
          <a:p>
            <a:r>
              <a:rPr lang="en-US" b="1" dirty="0" smtClean="0">
                <a:solidFill>
                  <a:srgbClr val="FF0000"/>
                </a:solidFill>
              </a:rPr>
              <a:t>Select three alternate electives by checking the corresponding box and rank them in order of priority</a:t>
            </a:r>
            <a:endParaRPr lang="en-US" b="1" dirty="0">
              <a:solidFill>
                <a:srgbClr val="FF0000"/>
              </a:solidFill>
            </a:endParaRPr>
          </a:p>
        </p:txBody>
      </p:sp>
      <p:sp>
        <p:nvSpPr>
          <p:cNvPr id="4" name="Right Arrow 3"/>
          <p:cNvSpPr/>
          <p:nvPr/>
        </p:nvSpPr>
        <p:spPr>
          <a:xfrm>
            <a:off x="7582619" y="3442870"/>
            <a:ext cx="2337758" cy="86264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Ranking from 1 to 3</a:t>
            </a:r>
            <a:endParaRPr lang="en-US" dirty="0">
              <a:ln w="0"/>
              <a:solidFill>
                <a:schemeClr val="tx1"/>
              </a:solidFill>
              <a:effectLst>
                <a:outerShdw blurRad="38100" dist="19050" dir="2700000" algn="tl" rotWithShape="0">
                  <a:schemeClr val="dk1">
                    <a:alpha val="40000"/>
                  </a:schemeClr>
                </a:outerShdw>
              </a:effectLst>
            </a:endParaRPr>
          </a:p>
        </p:txBody>
      </p:sp>
      <p:sp>
        <p:nvSpPr>
          <p:cNvPr id="5" name="TextBox 4"/>
          <p:cNvSpPr txBox="1"/>
          <p:nvPr/>
        </p:nvSpPr>
        <p:spPr>
          <a:xfrm>
            <a:off x="3416060" y="241540"/>
            <a:ext cx="7548114" cy="646331"/>
          </a:xfrm>
          <a:prstGeom prst="rect">
            <a:avLst/>
          </a:prstGeom>
          <a:noFill/>
          <a:ln w="57150">
            <a:solidFill>
              <a:srgbClr val="FF0000"/>
            </a:solidFill>
          </a:ln>
        </p:spPr>
        <p:txBody>
          <a:bodyPr wrap="square" rtlCol="0">
            <a:spAutoFit/>
          </a:bodyPr>
          <a:lstStyle/>
          <a:p>
            <a:r>
              <a:rPr lang="en-US" b="1" dirty="0" smtClean="0">
                <a:solidFill>
                  <a:srgbClr val="FF0000"/>
                </a:solidFill>
              </a:rPr>
              <a:t>This is an example of three alternate electives selected by checking the box on the left of the elective and ranking them in the column on the right.</a:t>
            </a:r>
            <a:endParaRPr lang="en-US" b="1" dirty="0">
              <a:solidFill>
                <a:srgbClr val="FF0000"/>
              </a:solidFill>
            </a:endParaRPr>
          </a:p>
        </p:txBody>
      </p:sp>
    </p:spTree>
    <p:extLst>
      <p:ext uri="{BB962C8B-B14F-4D97-AF65-F5344CB8AC3E}">
        <p14:creationId xmlns:p14="http://schemas.microsoft.com/office/powerpoint/2010/main" val="15887642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6222" y="-356987"/>
            <a:ext cx="4312869" cy="7214987"/>
          </a:xfrm>
          <a:prstGeom prst="rect">
            <a:avLst/>
          </a:prstGeom>
        </p:spPr>
      </p:pic>
      <p:sp>
        <p:nvSpPr>
          <p:cNvPr id="6" name="Left Arrow 5"/>
          <p:cNvSpPr/>
          <p:nvPr/>
        </p:nvSpPr>
        <p:spPr>
          <a:xfrm>
            <a:off x="5303520" y="760396"/>
            <a:ext cx="3619099" cy="1376412"/>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Select </a:t>
            </a:r>
            <a:r>
              <a:rPr lang="en-US" dirty="0" smtClean="0">
                <a:ln w="0"/>
                <a:solidFill>
                  <a:schemeClr val="tx1"/>
                </a:solidFill>
                <a:effectLst>
                  <a:outerShdw blurRad="38100" dist="19050" dir="2700000" algn="tl" rotWithShape="0">
                    <a:schemeClr val="dk1">
                      <a:alpha val="40000"/>
                    </a:schemeClr>
                  </a:outerShdw>
                </a:effectLst>
              </a:rPr>
              <a:t>Courses</a:t>
            </a:r>
            <a:r>
              <a:rPr lang="en-US" dirty="0" smtClean="0">
                <a:ln w="0"/>
                <a:solidFill>
                  <a:schemeClr val="tx1"/>
                </a:solidFill>
                <a:effectLst>
                  <a:outerShdw blurRad="38100" dist="19050" dir="2700000" algn="tl" rotWithShape="0">
                    <a:schemeClr val="dk1">
                      <a:alpha val="40000"/>
                    </a:schemeClr>
                  </a:outerShdw>
                </a:effectLst>
              </a:rPr>
              <a:t> </a:t>
            </a:r>
            <a:r>
              <a:rPr lang="en-US" dirty="0" smtClean="0">
                <a:ln w="0"/>
                <a:solidFill>
                  <a:schemeClr val="tx1"/>
                </a:solidFill>
                <a:effectLst>
                  <a:outerShdw blurRad="38100" dist="19050" dir="2700000" algn="tl" rotWithShape="0">
                    <a:schemeClr val="dk1">
                      <a:alpha val="40000"/>
                    </a:schemeClr>
                  </a:outerShdw>
                </a:effectLst>
              </a:rPr>
              <a:t>from various groupings</a:t>
            </a:r>
            <a:endParaRPr lang="en-US" dirty="0">
              <a:ln w="0"/>
              <a:solidFill>
                <a:schemeClr val="tx1"/>
              </a:solidFill>
              <a:effectLst>
                <a:outerShdw blurRad="38100" dist="19050" dir="2700000" algn="tl" rotWithShape="0">
                  <a:schemeClr val="dk1">
                    <a:alpha val="40000"/>
                  </a:schemeClr>
                </a:outerShdw>
              </a:effectLst>
            </a:endParaRPr>
          </a:p>
        </p:txBody>
      </p:sp>
      <p:sp>
        <p:nvSpPr>
          <p:cNvPr id="8" name="Left Arrow 7"/>
          <p:cNvSpPr/>
          <p:nvPr/>
        </p:nvSpPr>
        <p:spPr>
          <a:xfrm>
            <a:off x="5207267" y="2894370"/>
            <a:ext cx="5265019" cy="1725755"/>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Select 3 Alternate </a:t>
            </a:r>
            <a:r>
              <a:rPr lang="en-US" dirty="0" smtClean="0">
                <a:ln w="0"/>
                <a:solidFill>
                  <a:schemeClr val="tx1"/>
                </a:solidFill>
                <a:effectLst>
                  <a:outerShdw blurRad="38100" dist="19050" dir="2700000" algn="tl" rotWithShape="0">
                    <a:schemeClr val="dk1">
                      <a:alpha val="40000"/>
                    </a:schemeClr>
                  </a:outerShdw>
                </a:effectLst>
              </a:rPr>
              <a:t>Courses</a:t>
            </a:r>
            <a:r>
              <a:rPr lang="en-US" dirty="0" smtClean="0">
                <a:ln w="0"/>
                <a:solidFill>
                  <a:schemeClr val="tx1"/>
                </a:solidFill>
                <a:effectLst>
                  <a:outerShdw blurRad="38100" dist="19050" dir="2700000" algn="tl" rotWithShape="0">
                    <a:schemeClr val="dk1">
                      <a:alpha val="40000"/>
                    </a:schemeClr>
                  </a:outerShdw>
                </a:effectLst>
              </a:rPr>
              <a:t> </a:t>
            </a:r>
            <a:endParaRPr lang="en-US" dirty="0">
              <a:ln w="0"/>
              <a:solidFill>
                <a:schemeClr val="tx1"/>
              </a:solidFill>
              <a:effectLst>
                <a:outerShdw blurRad="38100" dist="19050" dir="2700000" algn="tl" rotWithShape="0">
                  <a:schemeClr val="dk1">
                    <a:alpha val="40000"/>
                  </a:schemeClr>
                </a:outerShdw>
              </a:effectLst>
            </a:endParaRPr>
          </a:p>
        </p:txBody>
      </p:sp>
      <p:sp>
        <p:nvSpPr>
          <p:cNvPr id="10" name="Left Arrow 9"/>
          <p:cNvSpPr/>
          <p:nvPr/>
        </p:nvSpPr>
        <p:spPr>
          <a:xfrm>
            <a:off x="5207267" y="5794408"/>
            <a:ext cx="3638350" cy="1063592"/>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Make sure you post your selection</a:t>
            </a:r>
            <a:endParaRPr lang="en-US" dirty="0">
              <a:ln w="0"/>
              <a:solidFill>
                <a:schemeClr val="tx1"/>
              </a:solidFill>
              <a:effectLst>
                <a:outerShdw blurRad="38100" dist="19050" dir="2700000" algn="tl" rotWithShape="0">
                  <a:schemeClr val="dk1">
                    <a:alpha val="40000"/>
                  </a:schemeClr>
                </a:outerShdw>
              </a:effectLst>
            </a:endParaRPr>
          </a:p>
        </p:txBody>
      </p:sp>
      <p:sp>
        <p:nvSpPr>
          <p:cNvPr id="11" name="Left Arrow 10"/>
          <p:cNvSpPr/>
          <p:nvPr/>
        </p:nvSpPr>
        <p:spPr>
          <a:xfrm>
            <a:off x="4908884" y="4745255"/>
            <a:ext cx="4533499" cy="943276"/>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Notes for counsellor regarding courses you want or special circumstances</a:t>
            </a:r>
            <a:endParaRPr lang="en-US" dirty="0">
              <a:ln w="0"/>
              <a:solidFill>
                <a:schemeClr val="tx1"/>
              </a:solidFill>
              <a:effectLst>
                <a:outerShdw blurRad="38100" dist="19050" dir="2700000" algn="tl" rotWithShape="0">
                  <a:schemeClr val="dk1">
                    <a:alpha val="40000"/>
                  </a:schemeClr>
                </a:outerShdw>
              </a:effectLst>
            </a:endParaRPr>
          </a:p>
        </p:txBody>
      </p:sp>
      <p:sp>
        <p:nvSpPr>
          <p:cNvPr id="3" name="TextBox 2"/>
          <p:cNvSpPr txBox="1"/>
          <p:nvPr/>
        </p:nvSpPr>
        <p:spPr>
          <a:xfrm>
            <a:off x="8845617" y="5688531"/>
            <a:ext cx="3170979" cy="923330"/>
          </a:xfrm>
          <a:prstGeom prst="rect">
            <a:avLst/>
          </a:prstGeom>
          <a:noFill/>
          <a:ln w="57150">
            <a:solidFill>
              <a:srgbClr val="FF0000"/>
            </a:solidFill>
          </a:ln>
        </p:spPr>
        <p:txBody>
          <a:bodyPr wrap="square" rtlCol="0">
            <a:spAutoFit/>
          </a:bodyPr>
          <a:lstStyle/>
          <a:p>
            <a:r>
              <a:rPr lang="en-US" b="1" u="sng" dirty="0" smtClean="0">
                <a:solidFill>
                  <a:srgbClr val="FF0000"/>
                </a:solidFill>
              </a:rPr>
              <a:t>Students need to press the post button on the bottom of the page to save their selection</a:t>
            </a:r>
            <a:endParaRPr lang="en-US" b="1" u="sng" dirty="0">
              <a:solidFill>
                <a:srgbClr val="FF0000"/>
              </a:solidFill>
            </a:endParaRPr>
          </a:p>
        </p:txBody>
      </p:sp>
      <p:sp>
        <p:nvSpPr>
          <p:cNvPr id="4" name="TextBox 3"/>
          <p:cNvSpPr txBox="1"/>
          <p:nvPr/>
        </p:nvSpPr>
        <p:spPr>
          <a:xfrm>
            <a:off x="8922619" y="232912"/>
            <a:ext cx="3093977" cy="2031325"/>
          </a:xfrm>
          <a:prstGeom prst="rect">
            <a:avLst/>
          </a:prstGeom>
          <a:noFill/>
          <a:ln w="57150">
            <a:solidFill>
              <a:srgbClr val="FF0000"/>
            </a:solidFill>
          </a:ln>
        </p:spPr>
        <p:txBody>
          <a:bodyPr wrap="square" rtlCol="0">
            <a:spAutoFit/>
          </a:bodyPr>
          <a:lstStyle/>
          <a:p>
            <a:r>
              <a:rPr lang="en-US" b="1" dirty="0" smtClean="0">
                <a:solidFill>
                  <a:srgbClr val="FF0000"/>
                </a:solidFill>
              </a:rPr>
              <a:t>Students may leave a note for their counsellor if </a:t>
            </a:r>
            <a:r>
              <a:rPr lang="en-US" b="1" dirty="0" smtClean="0">
                <a:solidFill>
                  <a:srgbClr val="FF0000"/>
                </a:solidFill>
              </a:rPr>
              <a:t>they </a:t>
            </a:r>
            <a:r>
              <a:rPr lang="en-US" b="1" dirty="0" smtClean="0">
                <a:solidFill>
                  <a:srgbClr val="FF0000"/>
                </a:solidFill>
              </a:rPr>
              <a:t>want a course that they cannot select. Students can log in to </a:t>
            </a:r>
            <a:r>
              <a:rPr lang="en-US" b="1" dirty="0" err="1" smtClean="0">
                <a:solidFill>
                  <a:srgbClr val="FF0000"/>
                </a:solidFill>
              </a:rPr>
              <a:t>MyEdBC</a:t>
            </a:r>
            <a:r>
              <a:rPr lang="en-US" b="1" dirty="0" smtClean="0">
                <a:solidFill>
                  <a:srgbClr val="FF0000"/>
                </a:solidFill>
              </a:rPr>
              <a:t> as often as they wish while the course selection window is open.</a:t>
            </a:r>
            <a:endParaRPr lang="en-US" b="1" dirty="0">
              <a:solidFill>
                <a:srgbClr val="FF0000"/>
              </a:solidFill>
            </a:endParaRPr>
          </a:p>
        </p:txBody>
      </p:sp>
    </p:spTree>
    <p:extLst>
      <p:ext uri="{BB962C8B-B14F-4D97-AF65-F5344CB8AC3E}">
        <p14:creationId xmlns:p14="http://schemas.microsoft.com/office/powerpoint/2010/main" val="874244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492784"/>
            <a:ext cx="11772900" cy="8343900"/>
          </a:xfrm>
          <a:prstGeom prst="rect">
            <a:avLst/>
          </a:prstGeom>
        </p:spPr>
      </p:pic>
      <p:sp>
        <p:nvSpPr>
          <p:cNvPr id="3" name="TextBox 2"/>
          <p:cNvSpPr txBox="1"/>
          <p:nvPr/>
        </p:nvSpPr>
        <p:spPr>
          <a:xfrm>
            <a:off x="638355" y="2001328"/>
            <a:ext cx="2018581" cy="1938992"/>
          </a:xfrm>
          <a:prstGeom prst="rect">
            <a:avLst/>
          </a:prstGeom>
          <a:noFill/>
          <a:ln w="57150">
            <a:solidFill>
              <a:srgbClr val="FF0000"/>
            </a:solidFill>
          </a:ln>
        </p:spPr>
        <p:txBody>
          <a:bodyPr wrap="square" rtlCol="0">
            <a:spAutoFit/>
          </a:bodyPr>
          <a:lstStyle/>
          <a:p>
            <a:r>
              <a:rPr lang="en-US" sz="2000" dirty="0" smtClean="0">
                <a:solidFill>
                  <a:srgbClr val="FF0000"/>
                </a:solidFill>
              </a:rPr>
              <a:t>Students need to log on to their </a:t>
            </a:r>
            <a:r>
              <a:rPr lang="en-US" sz="2000" dirty="0" err="1" smtClean="0">
                <a:solidFill>
                  <a:srgbClr val="FF0000"/>
                </a:solidFill>
              </a:rPr>
              <a:t>MyEdBC</a:t>
            </a:r>
            <a:r>
              <a:rPr lang="en-US" sz="2000" dirty="0" smtClean="0">
                <a:solidFill>
                  <a:srgbClr val="FF0000"/>
                </a:solidFill>
              </a:rPr>
              <a:t> account to select their courses for next year</a:t>
            </a:r>
            <a:endParaRPr lang="en-US" sz="2000" dirty="0">
              <a:solidFill>
                <a:srgbClr val="FF0000"/>
              </a:solidFill>
            </a:endParaRPr>
          </a:p>
        </p:txBody>
      </p:sp>
    </p:spTree>
    <p:extLst>
      <p:ext uri="{BB962C8B-B14F-4D97-AF65-F5344CB8AC3E}">
        <p14:creationId xmlns:p14="http://schemas.microsoft.com/office/powerpoint/2010/main" val="2909321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2239" y="1121843"/>
            <a:ext cx="12019598" cy="3289574"/>
          </a:xfrm>
          <a:prstGeom prst="rect">
            <a:avLst/>
          </a:prstGeom>
        </p:spPr>
      </p:pic>
      <p:sp>
        <p:nvSpPr>
          <p:cNvPr id="5" name="TextBox 4"/>
          <p:cNvSpPr txBox="1"/>
          <p:nvPr/>
        </p:nvSpPr>
        <p:spPr>
          <a:xfrm>
            <a:off x="2646947" y="4841507"/>
            <a:ext cx="5207268" cy="1754326"/>
          </a:xfrm>
          <a:prstGeom prst="rect">
            <a:avLst/>
          </a:prstGeom>
          <a:noFill/>
          <a:ln w="57150">
            <a:solidFill>
              <a:srgbClr val="FF0000"/>
            </a:solidFill>
          </a:ln>
        </p:spPr>
        <p:txBody>
          <a:bodyPr wrap="square" rtlCol="0">
            <a:spAutoFit/>
          </a:bodyPr>
          <a:lstStyle/>
          <a:p>
            <a:r>
              <a:rPr lang="en-US" b="1" dirty="0" smtClean="0">
                <a:solidFill>
                  <a:srgbClr val="FF0000"/>
                </a:solidFill>
              </a:rPr>
              <a:t>All students should have a minimum of 8 primary and 3 alternate courses.  Students that select outside of the timetable courses such as music or cheerleading will have more than 8.  Please ignore Scheduled % and Credits. Support blocks and Peer Tutor blocks are not selected at this time.</a:t>
            </a:r>
            <a:endParaRPr lang="en-US" b="1" dirty="0">
              <a:solidFill>
                <a:srgbClr val="FF0000"/>
              </a:solidFill>
            </a:endParaRPr>
          </a:p>
        </p:txBody>
      </p:sp>
      <p:sp>
        <p:nvSpPr>
          <p:cNvPr id="8" name="Up Arrow 7"/>
          <p:cNvSpPr/>
          <p:nvPr/>
        </p:nvSpPr>
        <p:spPr>
          <a:xfrm>
            <a:off x="5727032" y="2766630"/>
            <a:ext cx="1010652" cy="2074877"/>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06791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59620" y="437007"/>
            <a:ext cx="6200775" cy="6496050"/>
          </a:xfrm>
          <a:prstGeom prst="rect">
            <a:avLst/>
          </a:prstGeom>
        </p:spPr>
      </p:pic>
      <p:sp>
        <p:nvSpPr>
          <p:cNvPr id="4" name="Right Arrow 3"/>
          <p:cNvSpPr/>
          <p:nvPr/>
        </p:nvSpPr>
        <p:spPr>
          <a:xfrm>
            <a:off x="411480" y="1965960"/>
            <a:ext cx="2935224" cy="1481328"/>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Student number</a:t>
            </a:r>
            <a:endParaRPr lang="en-US" dirty="0">
              <a:solidFill>
                <a:schemeClr val="tx1"/>
              </a:solidFill>
            </a:endParaRPr>
          </a:p>
        </p:txBody>
      </p:sp>
      <p:sp>
        <p:nvSpPr>
          <p:cNvPr id="5" name="Right Arrow 4"/>
          <p:cNvSpPr/>
          <p:nvPr/>
        </p:nvSpPr>
        <p:spPr>
          <a:xfrm>
            <a:off x="365760" y="3855720"/>
            <a:ext cx="3087624" cy="1493520"/>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Password</a:t>
            </a:r>
            <a:endParaRPr lang="en-US" dirty="0">
              <a:solidFill>
                <a:schemeClr val="tx1"/>
              </a:solidFill>
            </a:endParaRPr>
          </a:p>
        </p:txBody>
      </p:sp>
      <p:sp>
        <p:nvSpPr>
          <p:cNvPr id="6" name="Left Arrow 5"/>
          <p:cNvSpPr/>
          <p:nvPr/>
        </p:nvSpPr>
        <p:spPr>
          <a:xfrm>
            <a:off x="8805672" y="4480560"/>
            <a:ext cx="3148583" cy="1188720"/>
          </a:xfrm>
          <a:prstGeom prst="lef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solidFill>
                  <a:schemeClr val="tx1"/>
                </a:solidFill>
              </a:rPr>
              <a:t>A Block teacher has PW</a:t>
            </a:r>
            <a:endParaRPr lang="en-US" dirty="0">
              <a:solidFill>
                <a:schemeClr val="tx1"/>
              </a:solidFill>
            </a:endParaRPr>
          </a:p>
        </p:txBody>
      </p:sp>
      <p:sp>
        <p:nvSpPr>
          <p:cNvPr id="7" name="TextBox 6"/>
          <p:cNvSpPr txBox="1"/>
          <p:nvPr/>
        </p:nvSpPr>
        <p:spPr>
          <a:xfrm>
            <a:off x="9471804" y="698740"/>
            <a:ext cx="2234241" cy="3970318"/>
          </a:xfrm>
          <a:prstGeom prst="rect">
            <a:avLst/>
          </a:prstGeom>
          <a:noFill/>
          <a:ln w="57150">
            <a:solidFill>
              <a:srgbClr val="FF0000"/>
            </a:solidFill>
          </a:ln>
        </p:spPr>
        <p:txBody>
          <a:bodyPr wrap="square" rtlCol="0">
            <a:spAutoFit/>
          </a:bodyPr>
          <a:lstStyle/>
          <a:p>
            <a:r>
              <a:rPr lang="en-US" dirty="0" smtClean="0">
                <a:solidFill>
                  <a:srgbClr val="FF0000"/>
                </a:solidFill>
              </a:rPr>
              <a:t>Students need their Student number and their password.  Students who have never signed in should use a desk top computer (not their phone) and can obtain their password from their A Block teacher.  Use the forgot password button if you can’t remember your PW</a:t>
            </a:r>
            <a:endParaRPr lang="en-US" dirty="0">
              <a:solidFill>
                <a:srgbClr val="FF0000"/>
              </a:solidFill>
            </a:endParaRPr>
          </a:p>
        </p:txBody>
      </p:sp>
    </p:spTree>
    <p:extLst>
      <p:ext uri="{BB962C8B-B14F-4D97-AF65-F5344CB8AC3E}">
        <p14:creationId xmlns:p14="http://schemas.microsoft.com/office/powerpoint/2010/main" val="21385187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57322" y="408432"/>
            <a:ext cx="8801100" cy="5181600"/>
          </a:xfrm>
          <a:prstGeom prst="rect">
            <a:avLst/>
          </a:prstGeom>
        </p:spPr>
      </p:pic>
      <p:sp>
        <p:nvSpPr>
          <p:cNvPr id="3" name="Rectangle 2"/>
          <p:cNvSpPr/>
          <p:nvPr/>
        </p:nvSpPr>
        <p:spPr>
          <a:xfrm>
            <a:off x="3026664" y="996696"/>
            <a:ext cx="2990088" cy="301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Danger Dan</a:t>
            </a:r>
            <a:endParaRPr lang="en-US" dirty="0">
              <a:solidFill>
                <a:schemeClr val="bg1"/>
              </a:solidFill>
            </a:endParaRPr>
          </a:p>
        </p:txBody>
      </p:sp>
      <p:sp>
        <p:nvSpPr>
          <p:cNvPr id="4" name="Right Arrow 3"/>
          <p:cNvSpPr/>
          <p:nvPr/>
        </p:nvSpPr>
        <p:spPr>
          <a:xfrm>
            <a:off x="374904" y="996696"/>
            <a:ext cx="3209544" cy="118872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solidFill>
                  <a:schemeClr val="tx1"/>
                </a:solidFill>
              </a:rPr>
              <a:t>Click My Info</a:t>
            </a:r>
            <a:endParaRPr lang="en-US" dirty="0">
              <a:solidFill>
                <a:schemeClr val="tx1"/>
              </a:solidFill>
            </a:endParaRPr>
          </a:p>
        </p:txBody>
      </p:sp>
      <p:sp>
        <p:nvSpPr>
          <p:cNvPr id="5" name="TextBox 4"/>
          <p:cNvSpPr txBox="1"/>
          <p:nvPr/>
        </p:nvSpPr>
        <p:spPr>
          <a:xfrm>
            <a:off x="297266" y="2303252"/>
            <a:ext cx="2333790" cy="1200329"/>
          </a:xfrm>
          <a:prstGeom prst="rect">
            <a:avLst/>
          </a:prstGeom>
          <a:noFill/>
          <a:ln w="57150">
            <a:solidFill>
              <a:srgbClr val="FF0000"/>
            </a:solidFill>
          </a:ln>
        </p:spPr>
        <p:txBody>
          <a:bodyPr wrap="square" rtlCol="0">
            <a:spAutoFit/>
          </a:bodyPr>
          <a:lstStyle/>
          <a:p>
            <a:r>
              <a:rPr lang="en-US" b="1" dirty="0" smtClean="0">
                <a:solidFill>
                  <a:srgbClr val="FF0000"/>
                </a:solidFill>
              </a:rPr>
              <a:t>Students need to click on the My Info tab once they have successfully logged in</a:t>
            </a:r>
            <a:r>
              <a:rPr lang="en-US" b="1" dirty="0" smtClean="0"/>
              <a:t>.</a:t>
            </a:r>
            <a:endParaRPr lang="en-US" b="1" dirty="0"/>
          </a:p>
        </p:txBody>
      </p:sp>
    </p:spTree>
    <p:extLst>
      <p:ext uri="{BB962C8B-B14F-4D97-AF65-F5344CB8AC3E}">
        <p14:creationId xmlns:p14="http://schemas.microsoft.com/office/powerpoint/2010/main" val="13291539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677281" y="-103580"/>
            <a:ext cx="4225671" cy="7336484"/>
          </a:xfrm>
          <a:prstGeom prst="rect">
            <a:avLst/>
          </a:prstGeom>
        </p:spPr>
      </p:pic>
      <p:sp>
        <p:nvSpPr>
          <p:cNvPr id="4" name="Right Arrow 3"/>
          <p:cNvSpPr/>
          <p:nvPr/>
        </p:nvSpPr>
        <p:spPr>
          <a:xfrm>
            <a:off x="1243584" y="5641848"/>
            <a:ext cx="4343400" cy="121615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solidFill>
                  <a:schemeClr val="tx1"/>
                </a:solidFill>
              </a:rPr>
              <a:t>Click Requests</a:t>
            </a:r>
            <a:endParaRPr lang="en-US" dirty="0">
              <a:solidFill>
                <a:schemeClr val="tx1"/>
              </a:solidFill>
            </a:endParaRPr>
          </a:p>
        </p:txBody>
      </p:sp>
      <p:sp>
        <p:nvSpPr>
          <p:cNvPr id="2" name="TextBox 1"/>
          <p:cNvSpPr txBox="1"/>
          <p:nvPr/>
        </p:nvSpPr>
        <p:spPr>
          <a:xfrm>
            <a:off x="526211" y="603848"/>
            <a:ext cx="3692106" cy="1200329"/>
          </a:xfrm>
          <a:prstGeom prst="rect">
            <a:avLst/>
          </a:prstGeom>
          <a:noFill/>
          <a:ln w="57150">
            <a:solidFill>
              <a:srgbClr val="FF0000"/>
            </a:solidFill>
          </a:ln>
        </p:spPr>
        <p:txBody>
          <a:bodyPr wrap="square" rtlCol="0">
            <a:spAutoFit/>
          </a:bodyPr>
          <a:lstStyle/>
          <a:p>
            <a:r>
              <a:rPr lang="en-US" b="1" dirty="0" smtClean="0">
                <a:solidFill>
                  <a:srgbClr val="FF0000"/>
                </a:solidFill>
              </a:rPr>
              <a:t>Students should then click on the Requests tab at the bottom left which will take them to the course selection page.</a:t>
            </a:r>
            <a:endParaRPr lang="en-US" b="1" dirty="0">
              <a:solidFill>
                <a:srgbClr val="FF0000"/>
              </a:solidFill>
            </a:endParaRPr>
          </a:p>
        </p:txBody>
      </p:sp>
    </p:spTree>
    <p:extLst>
      <p:ext uri="{BB962C8B-B14F-4D97-AF65-F5344CB8AC3E}">
        <p14:creationId xmlns:p14="http://schemas.microsoft.com/office/powerpoint/2010/main" val="22275416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83411" y="4278702"/>
            <a:ext cx="3925019" cy="1938992"/>
          </a:xfrm>
          <a:prstGeom prst="rect">
            <a:avLst/>
          </a:prstGeom>
          <a:noFill/>
          <a:ln w="57150">
            <a:solidFill>
              <a:srgbClr val="FF0000"/>
            </a:solidFill>
          </a:ln>
        </p:spPr>
        <p:txBody>
          <a:bodyPr wrap="square" rtlCol="0">
            <a:spAutoFit/>
          </a:bodyPr>
          <a:lstStyle/>
          <a:p>
            <a:r>
              <a:rPr lang="en-US" sz="2000" b="1" dirty="0" smtClean="0">
                <a:solidFill>
                  <a:srgbClr val="FF0000"/>
                </a:solidFill>
              </a:rPr>
              <a:t>This is the top of the course selection page.  Please read all of the instructions carefully and click the link to the course book which has all the course descriptions. This example is for French Immersion. </a:t>
            </a:r>
            <a:endParaRPr lang="en-US" sz="2000" b="1" dirty="0">
              <a:solidFill>
                <a:srgbClr val="FF0000"/>
              </a:solidFill>
            </a:endParaRPr>
          </a:p>
        </p:txBody>
      </p:sp>
      <p:pic>
        <p:nvPicPr>
          <p:cNvPr id="4" name="Picture 3"/>
          <p:cNvPicPr>
            <a:picLocks noChangeAspect="1"/>
          </p:cNvPicPr>
          <p:nvPr/>
        </p:nvPicPr>
        <p:blipFill>
          <a:blip r:embed="rId2"/>
          <a:stretch>
            <a:fillRect/>
          </a:stretch>
        </p:blipFill>
        <p:spPr>
          <a:xfrm>
            <a:off x="82378" y="364542"/>
            <a:ext cx="12192000" cy="3080916"/>
          </a:xfrm>
          <a:prstGeom prst="rect">
            <a:avLst/>
          </a:prstGeom>
        </p:spPr>
      </p:pic>
    </p:spTree>
    <p:extLst>
      <p:ext uri="{BB962C8B-B14F-4D97-AF65-F5344CB8AC3E}">
        <p14:creationId xmlns:p14="http://schemas.microsoft.com/office/powerpoint/2010/main" val="2358751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67856"/>
            <a:ext cx="5900468" cy="6661273"/>
          </a:xfrm>
          <a:prstGeom prst="rect">
            <a:avLst/>
          </a:prstGeom>
        </p:spPr>
      </p:pic>
      <p:sp>
        <p:nvSpPr>
          <p:cNvPr id="3" name="TextBox 2"/>
          <p:cNvSpPr txBox="1"/>
          <p:nvPr/>
        </p:nvSpPr>
        <p:spPr>
          <a:xfrm>
            <a:off x="6219645" y="879894"/>
            <a:ext cx="4390846" cy="1631216"/>
          </a:xfrm>
          <a:prstGeom prst="rect">
            <a:avLst/>
          </a:prstGeom>
          <a:noFill/>
          <a:ln w="57150">
            <a:solidFill>
              <a:srgbClr val="FF0000"/>
            </a:solidFill>
          </a:ln>
        </p:spPr>
        <p:txBody>
          <a:bodyPr wrap="square" rtlCol="0">
            <a:spAutoFit/>
          </a:bodyPr>
          <a:lstStyle/>
          <a:p>
            <a:r>
              <a:rPr lang="en-US" sz="2000" b="1" dirty="0" smtClean="0">
                <a:solidFill>
                  <a:srgbClr val="FF0000"/>
                </a:solidFill>
              </a:rPr>
              <a:t>Clicking the blue Belmont Course Book button will take you here to the course selection guide.  Please take the your time to fully inform yourself of all the options available to you.</a:t>
            </a:r>
            <a:endParaRPr lang="en-US" sz="2000" b="1" dirty="0">
              <a:solidFill>
                <a:srgbClr val="FF0000"/>
              </a:solidFill>
            </a:endParaRPr>
          </a:p>
        </p:txBody>
      </p:sp>
    </p:spTree>
    <p:extLst>
      <p:ext uri="{BB962C8B-B14F-4D97-AF65-F5344CB8AC3E}">
        <p14:creationId xmlns:p14="http://schemas.microsoft.com/office/powerpoint/2010/main" val="2153905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00383" y="136226"/>
            <a:ext cx="3162300" cy="7810500"/>
          </a:xfrm>
          <a:prstGeom prst="rect">
            <a:avLst/>
          </a:prstGeom>
        </p:spPr>
      </p:pic>
      <p:sp>
        <p:nvSpPr>
          <p:cNvPr id="4" name="TextBox 3"/>
          <p:cNvSpPr txBox="1"/>
          <p:nvPr/>
        </p:nvSpPr>
        <p:spPr>
          <a:xfrm>
            <a:off x="5279366" y="2147977"/>
            <a:ext cx="4822166" cy="1477328"/>
          </a:xfrm>
          <a:prstGeom prst="rect">
            <a:avLst/>
          </a:prstGeom>
          <a:noFill/>
          <a:ln w="57150">
            <a:solidFill>
              <a:srgbClr val="FF0000"/>
            </a:solidFill>
          </a:ln>
        </p:spPr>
        <p:txBody>
          <a:bodyPr wrap="square" rtlCol="0">
            <a:spAutoFit/>
          </a:bodyPr>
          <a:lstStyle/>
          <a:p>
            <a:r>
              <a:rPr lang="en-US" b="1" dirty="0" smtClean="0">
                <a:solidFill>
                  <a:srgbClr val="FF0000"/>
                </a:solidFill>
              </a:rPr>
              <a:t>Students will make 8 primary selections, Please start at the top for core subjects and work your way down through all the course selection buttons.  Please ensure you select the courses you need for graduation!</a:t>
            </a:r>
            <a:endParaRPr lang="en-US" b="1" dirty="0">
              <a:solidFill>
                <a:srgbClr val="FF0000"/>
              </a:solidFill>
            </a:endParaRPr>
          </a:p>
        </p:txBody>
      </p:sp>
      <p:sp>
        <p:nvSpPr>
          <p:cNvPr id="5" name="Left Arrow 4"/>
          <p:cNvSpPr/>
          <p:nvPr/>
        </p:nvSpPr>
        <p:spPr>
          <a:xfrm>
            <a:off x="4615132" y="-157072"/>
            <a:ext cx="3579962" cy="812681"/>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8 Primary Requests</a:t>
            </a:r>
            <a:endParaRPr lang="en-US" dirty="0"/>
          </a:p>
        </p:txBody>
      </p:sp>
      <p:sp>
        <p:nvSpPr>
          <p:cNvPr id="6" name="Left Arrow 5"/>
          <p:cNvSpPr/>
          <p:nvPr/>
        </p:nvSpPr>
        <p:spPr>
          <a:xfrm>
            <a:off x="4543245" y="5576619"/>
            <a:ext cx="3579962" cy="812681"/>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3 Alternate Requests</a:t>
            </a:r>
            <a:endParaRPr lang="en-US" dirty="0"/>
          </a:p>
        </p:txBody>
      </p:sp>
      <p:sp>
        <p:nvSpPr>
          <p:cNvPr id="7" name="TextBox 6"/>
          <p:cNvSpPr txBox="1"/>
          <p:nvPr/>
        </p:nvSpPr>
        <p:spPr>
          <a:xfrm>
            <a:off x="8123206" y="5391510"/>
            <a:ext cx="3634597" cy="369332"/>
          </a:xfrm>
          <a:prstGeom prst="rect">
            <a:avLst/>
          </a:prstGeom>
          <a:noFill/>
          <a:ln w="57150">
            <a:solidFill>
              <a:srgbClr val="FF0000"/>
            </a:solidFill>
          </a:ln>
        </p:spPr>
        <p:txBody>
          <a:bodyPr wrap="square" rtlCol="0">
            <a:spAutoFit/>
          </a:bodyPr>
          <a:lstStyle/>
          <a:p>
            <a:r>
              <a:rPr lang="en-US" b="1" dirty="0" smtClean="0">
                <a:solidFill>
                  <a:srgbClr val="FF0000"/>
                </a:solidFill>
              </a:rPr>
              <a:t>Students make 3 alternate requests</a:t>
            </a:r>
            <a:endParaRPr lang="en-US" b="1" dirty="0">
              <a:solidFill>
                <a:srgbClr val="FF0000"/>
              </a:solidFill>
            </a:endParaRPr>
          </a:p>
        </p:txBody>
      </p:sp>
    </p:spTree>
    <p:extLst>
      <p:ext uri="{BB962C8B-B14F-4D97-AF65-F5344CB8AC3E}">
        <p14:creationId xmlns:p14="http://schemas.microsoft.com/office/powerpoint/2010/main" val="2175149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13473" y="0"/>
            <a:ext cx="9717210" cy="6532263"/>
          </a:xfrm>
          <a:prstGeom prst="rect">
            <a:avLst/>
          </a:prstGeom>
        </p:spPr>
      </p:pic>
      <p:sp>
        <p:nvSpPr>
          <p:cNvPr id="3" name="TextBox 2"/>
          <p:cNvSpPr txBox="1"/>
          <p:nvPr/>
        </p:nvSpPr>
        <p:spPr>
          <a:xfrm>
            <a:off x="8428008" y="3283384"/>
            <a:ext cx="3510950" cy="1754326"/>
          </a:xfrm>
          <a:prstGeom prst="rect">
            <a:avLst/>
          </a:prstGeom>
          <a:noFill/>
          <a:ln w="57150">
            <a:solidFill>
              <a:srgbClr val="FF0000"/>
            </a:solidFill>
          </a:ln>
        </p:spPr>
        <p:txBody>
          <a:bodyPr wrap="square" rtlCol="0">
            <a:spAutoFit/>
          </a:bodyPr>
          <a:lstStyle/>
          <a:p>
            <a:r>
              <a:rPr lang="en-US" b="1" dirty="0" smtClean="0">
                <a:solidFill>
                  <a:srgbClr val="FF0000"/>
                </a:solidFill>
              </a:rPr>
              <a:t>Please ensure that you have all the necessary courses required for graduation for each grade.  You can speak to your counsellor about other options for completing missing requirements.</a:t>
            </a:r>
            <a:endParaRPr lang="en-US" b="1" dirty="0">
              <a:solidFill>
                <a:srgbClr val="FF0000"/>
              </a:solidFill>
            </a:endParaRPr>
          </a:p>
        </p:txBody>
      </p:sp>
      <p:sp>
        <p:nvSpPr>
          <p:cNvPr id="4" name="Left Arrow 3"/>
          <p:cNvSpPr/>
          <p:nvPr/>
        </p:nvSpPr>
        <p:spPr>
          <a:xfrm>
            <a:off x="8738558" y="439947"/>
            <a:ext cx="3114136" cy="1690778"/>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You may need to scroll here to see all the </a:t>
            </a:r>
            <a:r>
              <a:rPr lang="en-US" dirty="0" smtClean="0">
                <a:ln w="0"/>
                <a:solidFill>
                  <a:schemeClr val="tx1"/>
                </a:solidFill>
                <a:effectLst>
                  <a:outerShdw blurRad="38100" dist="19050" dir="2700000" algn="tl" rotWithShape="0">
                    <a:schemeClr val="dk1">
                      <a:alpha val="40000"/>
                    </a:schemeClr>
                  </a:outerShdw>
                </a:effectLst>
              </a:rPr>
              <a:t>instructions</a:t>
            </a:r>
            <a:endParaRPr lang="en-US"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9654310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2012</TotalTime>
  <Words>717</Words>
  <Application>Microsoft Office PowerPoint</Application>
  <PresentationFormat>Widescreen</PresentationFormat>
  <Paragraphs>43</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Welcome to Online  Course Selection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SD62</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Online  Course Selection</dc:title>
  <dc:creator>Dan Taft</dc:creator>
  <cp:lastModifiedBy>Dan Taft</cp:lastModifiedBy>
  <cp:revision>37</cp:revision>
  <dcterms:created xsi:type="dcterms:W3CDTF">2019-02-04T05:37:56Z</dcterms:created>
  <dcterms:modified xsi:type="dcterms:W3CDTF">2019-02-14T17:30:01Z</dcterms:modified>
</cp:coreProperties>
</file>